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61" r:id="rId16"/>
    <p:sldId id="260" r:id="rId17"/>
    <p:sldId id="258" r:id="rId18"/>
    <p:sldId id="324" r:id="rId19"/>
    <p:sldId id="325" r:id="rId20"/>
    <p:sldId id="326" r:id="rId21"/>
    <p:sldId id="327" r:id="rId22"/>
    <p:sldId id="328" r:id="rId23"/>
    <p:sldId id="330" r:id="rId24"/>
    <p:sldId id="332" r:id="rId25"/>
    <p:sldId id="333" r:id="rId26"/>
    <p:sldId id="334" r:id="rId27"/>
    <p:sldId id="263" r:id="rId28"/>
    <p:sldId id="264" r:id="rId29"/>
    <p:sldId id="265" r:id="rId30"/>
    <p:sldId id="266" r:id="rId31"/>
    <p:sldId id="274" r:id="rId32"/>
    <p:sldId id="268" r:id="rId33"/>
    <p:sldId id="270" r:id="rId34"/>
    <p:sldId id="271" r:id="rId35"/>
    <p:sldId id="269" r:id="rId36"/>
    <p:sldId id="272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8" r:id="rId59"/>
    <p:sldId id="286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259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18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960749"/>
      </p:ext>
    </p:extLst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427981"/>
      </p:ext>
    </p:extLst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133385"/>
      </p:ext>
    </p:extLst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071016"/>
      </p:ext>
    </p:extLst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90649"/>
      </p:ext>
    </p:extLst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925764"/>
      </p:ext>
    </p:extLst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744359"/>
      </p:ext>
    </p:extLst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955652"/>
      </p:ext>
    </p:extLst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675249"/>
      </p:ext>
    </p:extLst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38976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374161"/>
      </p:ext>
    </p:extLst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925185"/>
      </p:ext>
    </p:extLst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726109"/>
      </p:ext>
    </p:extLst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551368"/>
      </p:ext>
    </p:extLst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33167"/>
      </p:ext>
    </p:extLst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731365"/>
      </p:ext>
    </p:extLst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409241"/>
      </p:ext>
    </p:extLst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672202"/>
      </p:ext>
    </p:extLst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330785"/>
      </p:ext>
    </p:extLst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52574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8050-709A-48AB-AEA3-1DE8C63BAC3B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7195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224463"/>
      </p:ext>
    </p:extLst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963840"/>
      </p:ext>
    </p:extLst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063785"/>
      </p:ext>
    </p:extLst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233380"/>
      </p:ext>
    </p:extLst>
  </p:cSld>
  <p:clrMapOvr>
    <a:masterClrMapping/>
  </p:clrMapOvr>
  <p:transition spd="slow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019604"/>
      </p:ext>
    </p:extLst>
  </p:cSld>
  <p:clrMapOvr>
    <a:masterClrMapping/>
  </p:clrMapOvr>
  <p:transition spd="slow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708018"/>
      </p:ext>
    </p:extLst>
  </p:cSld>
  <p:clrMapOvr>
    <a:masterClrMapping/>
  </p:clrMapOvr>
  <p:transition spd="slow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811548"/>
      </p:ext>
    </p:extLst>
  </p:cSld>
  <p:clrMapOvr>
    <a:masterClrMapping/>
  </p:clrMapOvr>
  <p:transition spd="slow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416945"/>
      </p:ext>
    </p:extLst>
  </p:cSld>
  <p:clrMapOvr>
    <a:masterClrMapping/>
  </p:clrMapOvr>
  <p:transition spd="slow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07633"/>
      </p:ext>
    </p:extLst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19391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4518-0F5C-4D02-9ACE-6B31FDCDEF61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0309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792107"/>
      </p:ext>
    </p:extLst>
  </p:cSld>
  <p:clrMapOvr>
    <a:masterClrMapping/>
  </p:clrMapOvr>
  <p:transition spd="slow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44433"/>
      </p:ext>
    </p:extLst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437945"/>
      </p:ext>
    </p:extLst>
  </p:cSld>
  <p:clrMapOvr>
    <a:masterClrMapping/>
  </p:clrMapOvr>
  <p:transition spd="slow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452227"/>
      </p:ext>
    </p:extLst>
  </p:cSld>
  <p:clrMapOvr>
    <a:masterClrMapping/>
  </p:clrMapOvr>
  <p:transition spd="slow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983218"/>
      </p:ext>
    </p:extLst>
  </p:cSld>
  <p:clrMapOvr>
    <a:masterClrMapping/>
  </p:clrMapOvr>
  <p:transition spd="slow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700891"/>
      </p:ext>
    </p:extLst>
  </p:cSld>
  <p:clrMapOvr>
    <a:masterClrMapping/>
  </p:clrMapOvr>
  <p:transition spd="slow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618721"/>
      </p:ext>
    </p:extLst>
  </p:cSld>
  <p:clrMapOvr>
    <a:masterClrMapping/>
  </p:clrMapOvr>
  <p:transition spd="slow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392296"/>
      </p:ext>
    </p:extLst>
  </p:cSld>
  <p:clrMapOvr>
    <a:masterClrMapping/>
  </p:clrMapOvr>
  <p:transition spd="slow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935500"/>
      </p:ext>
    </p:extLst>
  </p:cSld>
  <p:clrMapOvr>
    <a:masterClrMapping/>
  </p:clrMapOvr>
  <p:transition spd="slow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349042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A2FA-7385-4418-9096-44BF0C577447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6704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09584"/>
      </p:ext>
    </p:extLst>
  </p:cSld>
  <p:clrMapOvr>
    <a:masterClrMapping/>
  </p:clrMapOvr>
  <p:transition spd="slow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859843"/>
      </p:ext>
    </p:extLst>
  </p:cSld>
  <p:clrMapOvr>
    <a:masterClrMapping/>
  </p:clrMapOvr>
  <p:transition spd="slow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714947"/>
      </p:ext>
    </p:extLst>
  </p:cSld>
  <p:clrMapOvr>
    <a:masterClrMapping/>
  </p:clrMapOvr>
  <p:transition spd="slow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696593"/>
      </p:ext>
    </p:extLst>
  </p:cSld>
  <p:clrMapOvr>
    <a:masterClrMapping/>
  </p:clrMapOvr>
  <p:transition spd="slow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835080"/>
      </p:ext>
    </p:extLst>
  </p:cSld>
  <p:clrMapOvr>
    <a:masterClrMapping/>
  </p:clrMapOvr>
  <p:transition spd="slow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641929"/>
      </p:ext>
    </p:extLst>
  </p:cSld>
  <p:clrMapOvr>
    <a:masterClrMapping/>
  </p:clrMapOvr>
  <p:transition spd="slow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974351"/>
      </p:ext>
    </p:extLst>
  </p:cSld>
  <p:clrMapOvr>
    <a:masterClrMapping/>
  </p:clrMapOvr>
  <p:transition spd="slow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612177"/>
      </p:ext>
    </p:extLst>
  </p:cSld>
  <p:clrMapOvr>
    <a:masterClrMapping/>
  </p:clrMapOvr>
  <p:transition spd="slow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286755"/>
      </p:ext>
    </p:extLst>
  </p:cSld>
  <p:clrMapOvr>
    <a:masterClrMapping/>
  </p:clrMapOvr>
  <p:transition spd="slow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97663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4B9E-38AE-4AF8-ADDD-EF20E0E43F45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5580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004750"/>
      </p:ext>
    </p:extLst>
  </p:cSld>
  <p:clrMapOvr>
    <a:masterClrMapping/>
  </p:clrMapOvr>
  <p:transition spd="slow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128296"/>
      </p:ext>
    </p:extLst>
  </p:cSld>
  <p:clrMapOvr>
    <a:masterClrMapping/>
  </p:clrMapOvr>
  <p:transition spd="slow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409983"/>
      </p:ext>
    </p:extLst>
  </p:cSld>
  <p:clrMapOvr>
    <a:masterClrMapping/>
  </p:clrMapOvr>
  <p:transition spd="slow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751730"/>
      </p:ext>
    </p:extLst>
  </p:cSld>
  <p:clrMapOvr>
    <a:masterClrMapping/>
  </p:clrMapOvr>
  <p:transition spd="slow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116571"/>
      </p:ext>
    </p:extLst>
  </p:cSld>
  <p:clrMapOvr>
    <a:masterClrMapping/>
  </p:clrMapOvr>
  <p:transition spd="slow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581625"/>
      </p:ext>
    </p:extLst>
  </p:cSld>
  <p:clrMapOvr>
    <a:masterClrMapping/>
  </p:clrMapOvr>
  <p:transition spd="slow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861747"/>
      </p:ext>
    </p:extLst>
  </p:cSld>
  <p:clrMapOvr>
    <a:masterClrMapping/>
  </p:clrMapOvr>
  <p:transition spd="slow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223894"/>
      </p:ext>
    </p:extLst>
  </p:cSld>
  <p:clrMapOvr>
    <a:masterClrMapping/>
  </p:clrMapOvr>
  <p:transition spd="slow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273545"/>
      </p:ext>
    </p:extLst>
  </p:cSld>
  <p:clrMapOvr>
    <a:masterClrMapping/>
  </p:clrMapOvr>
  <p:transition spd="slow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596226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BD5C-C528-4FE1-BFBE-8F66B5336BEF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8861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77048"/>
      </p:ext>
    </p:extLst>
  </p:cSld>
  <p:clrMapOvr>
    <a:masterClrMapping/>
  </p:clrMapOvr>
  <p:transition spd="slow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03815"/>
      </p:ext>
    </p:extLst>
  </p:cSld>
  <p:clrMapOvr>
    <a:masterClrMapping/>
  </p:clrMapOvr>
  <p:transition spd="slow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840759"/>
      </p:ext>
    </p:extLst>
  </p:cSld>
  <p:clrMapOvr>
    <a:masterClrMapping/>
  </p:clrMapOvr>
  <p:transition spd="slow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758976"/>
      </p:ext>
    </p:extLst>
  </p:cSld>
  <p:clrMapOvr>
    <a:masterClrMapping/>
  </p:clrMapOvr>
  <p:transition spd="slow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13880"/>
      </p:ext>
    </p:extLst>
  </p:cSld>
  <p:clrMapOvr>
    <a:masterClrMapping/>
  </p:clrMapOvr>
  <p:transition spd="slow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283095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AFFD-39FA-4D93-ADA6-895EC91CAB3C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03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B1A9-D714-4EF8-A255-A4F85CC1FB88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27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2D36-2D5E-4726-87D8-3E532731D26A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27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FC45-EF2A-4C05-99D6-964D4C2D6F99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043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F59D-60C9-4835-AAD0-4E450AC61978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74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0C74-0177-4A37-81A3-35BB87142EFC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09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16D-2249-4E62-AC86-CE9A6C8925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1E2F-6DBC-44FE-AD60-FBF9639889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744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82CC-6757-4E75-A54C-B316C8F91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96D7-DEBB-41B5-AE44-5839C20DC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60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1018-F1F3-4A64-B22E-3C4B9996A3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BDC5-4D86-4F42-AC75-587381B845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9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C022-1985-4469-93E5-45F1EC43F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C058-13E3-4DF5-A85A-24ED0A4F74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246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0CA7-A63E-4072-858E-543BF5FB56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C60C-05D8-4B97-B527-A1AC45A92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815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B08A-22F6-4AA3-B448-95BB7CDB6F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573A-455D-4378-82D1-E817BE500E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920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4FFA-AEC2-4F54-AF3C-756FC0D086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35E8-0EBC-4188-8F4D-900A49C3B9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89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221E-D691-433D-A484-251890AFD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4C7B-43A4-4742-B169-CA76A07A7B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886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A2ED-4F18-4263-9C1A-702AECFDF3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2636-A1D8-4224-BC14-A4CD3C658D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157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8D90-44BB-4866-B27C-A07E407780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BAFD-C991-46ED-952B-3588694E84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961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C810-C78B-43E7-8C3A-38AEC1F3F7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2A16-4789-4DAD-8F4F-77D38867A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58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CE7D-39B7-4D28-B8A8-3CD7D4A75CD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E57D-8C45-4C97-A909-F42F8D232CD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60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A2E6-07E5-43B6-BDEA-A9F2F4ABBF1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38B7-03EB-467C-A151-030196C705D5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643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8537-49A2-4DB0-94BD-663C1012E7D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AB06-2541-4B71-A5C8-E1D03F82AD87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844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1D0E-A27D-4802-AFBE-0FC39214764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D6EA-34D9-4348-B746-553E6E830F07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311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E03C-502C-490F-A865-02F3138ABA0B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90F6-AE89-40CE-815B-67CE0D60E14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306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5583-550D-4ABF-80C9-2A0BEAEC28C5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9322-EEF1-42A1-B410-B831BA1289C3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58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F9A8-9CAF-4BF1-A153-914F544B98D3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2D5B-040B-417E-B648-5327777E768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100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AF3B-A8BE-49E3-A625-B137C424A32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ED62-463D-4F73-94CA-F7F9364BFD9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517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1246-A74C-43D6-96CB-504C63110651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442C-B18B-4C4F-9AB3-C9B469D0301D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638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4593-20F8-495E-A2A8-20F27C086660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27D6-49D6-456A-BB5E-B046F7109EBB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631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C878-1B7B-41A8-B93C-53D0B7DA9F9B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90B6-316B-47FB-B092-D0A01903C62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437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258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550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560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553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77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441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909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994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55863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422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3085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27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5513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351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31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332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929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54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027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654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392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4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17083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432644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01025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56342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098857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810069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527663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291728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26013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572767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214689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671790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27290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546688"/>
      </p:ext>
    </p:extLst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273599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177437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519670"/>
      </p:ext>
    </p:extLst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054512"/>
      </p:ext>
    </p:extLst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636285"/>
      </p:ext>
    </p:extLst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801470"/>
      </p:ext>
    </p:extLst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655926"/>
      </p:ext>
    </p:extLst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759753"/>
      </p:ext>
    </p:extLst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825-C8E5-47D1-A746-3172199D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53005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1F75-4875-4197-AFD0-4976BE45C4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080514"/>
      </p:ext>
    </p:extLst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930D-D118-4072-83B6-A09CA3C5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951544"/>
      </p:ext>
    </p:extLst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6325-C90B-47C1-9B24-5619B5CE9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021803"/>
      </p:ext>
    </p:extLst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F9F-EA2C-43A8-9631-928A55BC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59899"/>
      </p:ext>
    </p:extLst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5F58-759E-45BA-8C2C-89A0B1B1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113553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C703-DC8E-4ECC-A973-465B0D8CE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30364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93B-4AF7-499F-960E-B540D73529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473700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FB38-519D-4C89-8444-19BD49376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712774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3D7-7EDB-4642-9C68-C99DF9FFD1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702777"/>
      </p:ext>
    </p:extLst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A448-7E53-47AE-AE55-83676D0CF8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45789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9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94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65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29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1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86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4DD224-850A-401A-8720-92FA1A117DE1}" type="slidenum">
              <a:rPr lang="ru-RU">
                <a:solidFill>
                  <a:srgbClr val="E7DE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191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9A94A-FD88-42A2-91F1-FFB7B1BEF6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0908F-5E75-43D3-B1F7-6359F9BEB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5">
                <a:lumMod val="20000"/>
                <a:lumOff val="80000"/>
                <a:alpha val="81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CC27C-0E99-4732-969D-587423FB5F0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01678-0193-457B-80D7-A40A2CB617A9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0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84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9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2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736F6-25E1-416F-BCBA-01A7FF418AA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0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7" y="908720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1394" y="4320675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Руководитель кружка: Исидорова С.В.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2802733"/>
            <a:ext cx="5165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КРУЖОК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0507" y="46284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Сроки проведения: </a:t>
            </a:r>
          </a:p>
          <a:p>
            <a:pPr algn="ctr"/>
            <a:r>
              <a:rPr lang="ru-RU" sz="2000" b="1" i="1" dirty="0" smtClean="0"/>
              <a:t> 2015-2017 г.</a:t>
            </a:r>
            <a:endParaRPr lang="ru-RU" sz="2000" b="1" i="1" dirty="0"/>
          </a:p>
        </p:txBody>
      </p:sp>
      <p:pic>
        <p:nvPicPr>
          <p:cNvPr id="6" name="Picture 8" descr="zo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45" y="1628800"/>
            <a:ext cx="3237583" cy="2440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32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357694"/>
            <a:ext cx="857256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сомневаются, что подвижные игры позволяют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отлично «разрядиться» и быть более спокойными и благоразумными в остальное время. Поэтому, у детей, которые достаточно бегают, прыгают и лазают, более выражено проявляются способности к традиционному обучению «за партой». </a:t>
            </a:r>
          </a:p>
        </p:txBody>
      </p:sp>
      <p:pic>
        <p:nvPicPr>
          <p:cNvPr id="2050" name="Picture 2" descr="C:\Users\Администратор\Desktop\Тангуты\IMG_2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904655" cy="442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92107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ангуты\IMG_2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7668" y="4879592"/>
            <a:ext cx="9181668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Таким образом, подвижная игра — незаменимое средство пополнения ребенком знаний и представлений об окружающем мире, развития мышления, смекалки, ловкости, сноровки, ценных морально-волевых качеств. </a:t>
            </a:r>
          </a:p>
        </p:txBody>
      </p:sp>
    </p:spTree>
    <p:extLst>
      <p:ext uri="{BB962C8B-B14F-4D97-AF65-F5344CB8AC3E}">
        <p14:creationId xmlns="" xmlns:p14="http://schemas.microsoft.com/office/powerpoint/2010/main" val="36396082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VkuSnyaShkA-D\(((Моя пАпоЧкА)))\КарТиНоЧкИ)))\КАРТИНОЧКИ\ФоНы\vetton_ru_2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8001056" cy="538609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Итоги: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Играя в подвижные игры, дети развиваются не только физически, но и нравственно.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Подвижные игры дают возможность проявить себя в творческой деятельности.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 время игр школьники учатся общению со сверстниками.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Играя, ребята развивают свою память и мышление.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 Благодаря подвижным коллективным играм среди детей проявляются лидеры, «светлые головы» и инициаторы. </a:t>
            </a:r>
          </a:p>
        </p:txBody>
      </p:sp>
    </p:spTree>
    <p:extLst>
      <p:ext uri="{BB962C8B-B14F-4D97-AF65-F5344CB8AC3E}">
        <p14:creationId xmlns="" xmlns:p14="http://schemas.microsoft.com/office/powerpoint/2010/main" val="22041395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330278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1 класс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2607105"/>
              </p:ext>
            </p:extLst>
          </p:nvPr>
        </p:nvGraphicFramePr>
        <p:xfrm>
          <a:off x="1619672" y="1844824"/>
          <a:ext cx="3330478" cy="2033016"/>
        </p:xfrm>
        <a:graphic>
          <a:graphicData uri="http://schemas.openxmlformats.org/drawingml/2006/table">
            <a:tbl>
              <a:tblPr firstRow="1" firstCol="1" bandRow="1"/>
              <a:tblGrid>
                <a:gridCol w="441355"/>
                <a:gridCol w="2889123"/>
              </a:tblGrid>
              <a:tr h="59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Соколова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Валерия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Вербовая</a:t>
                      </a:r>
                      <a:r>
                        <a:rPr lang="ru-RU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Светлана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Бабкинов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Кирилл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Гаранкина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Администратор\Desktop\Тангуты\тангуты сити\Море волнуется раз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38" y="4658816"/>
            <a:ext cx="3909660" cy="219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9759" y="1030434"/>
            <a:ext cx="435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Участники кружка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3" y="64973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257100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2 класс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6087393"/>
              </p:ext>
            </p:extLst>
          </p:nvPr>
        </p:nvGraphicFramePr>
        <p:xfrm>
          <a:off x="1619672" y="337942"/>
          <a:ext cx="3960440" cy="3294888"/>
        </p:xfrm>
        <a:graphic>
          <a:graphicData uri="http://schemas.openxmlformats.org/drawingml/2006/table">
            <a:tbl>
              <a:tblPr firstRow="1" firstCol="1" bandRow="1"/>
              <a:tblGrid>
                <a:gridCol w="627153"/>
                <a:gridCol w="3333287"/>
              </a:tblGrid>
              <a:tr h="92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Соколова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Ксения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Орлов Алексей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Рычкова Злата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Доржеева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Наталья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Буржатов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Баир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Маневский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Кирилл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Паринов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Костя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3" descr="C:\Users\Администратор\Desktop\Тангуты\IMG_2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9778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0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8" y="0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148478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3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4433558"/>
              </p:ext>
            </p:extLst>
          </p:nvPr>
        </p:nvGraphicFramePr>
        <p:xfrm>
          <a:off x="971600" y="282336"/>
          <a:ext cx="3240360" cy="3820668"/>
        </p:xfrm>
        <a:graphic>
          <a:graphicData uri="http://schemas.openxmlformats.org/drawingml/2006/table">
            <a:tbl>
              <a:tblPr firstRow="1" firstCol="1" bandRow="1"/>
              <a:tblGrid>
                <a:gridCol w="651548"/>
                <a:gridCol w="2588812"/>
              </a:tblGrid>
              <a:tr h="128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Бабкинова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Дарья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Микуцкая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Пастушенко Вера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Соколова Юлия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Вербовая Ирина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Михайлов Кирилл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Куклин Артем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Бабкинов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Глеб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Мадасова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Туяна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Гаранкина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C:\Users\Администратор\Desktop\Тангуты\путаница..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44" y="3717032"/>
            <a:ext cx="5671856" cy="3190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29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8" y="0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238412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4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1579702"/>
              </p:ext>
            </p:extLst>
          </p:nvPr>
        </p:nvGraphicFramePr>
        <p:xfrm>
          <a:off x="1691680" y="404664"/>
          <a:ext cx="3795334" cy="3119628"/>
        </p:xfrm>
        <a:graphic>
          <a:graphicData uri="http://schemas.openxmlformats.org/drawingml/2006/table">
            <a:tbl>
              <a:tblPr firstRow="1" firstCol="1" bandRow="1"/>
              <a:tblGrid>
                <a:gridCol w="684193"/>
                <a:gridCol w="3111141"/>
              </a:tblGrid>
              <a:tr h="170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Башинов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Андрей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Буржатова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Лилия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Гаранкина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Алиса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Полюхевич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Кирилл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Казакевич Данила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Администратор\Desktop\Тангуты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7" y="2924944"/>
            <a:ext cx="3235729" cy="393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8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4491" y="239135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3861008"/>
              </p:ext>
            </p:extLst>
          </p:nvPr>
        </p:nvGraphicFramePr>
        <p:xfrm>
          <a:off x="1470075" y="908720"/>
          <a:ext cx="3744416" cy="2033016"/>
        </p:xfrm>
        <a:graphic>
          <a:graphicData uri="http://schemas.openxmlformats.org/drawingml/2006/table">
            <a:tbl>
              <a:tblPr firstRow="1" firstCol="1" bandRow="1"/>
              <a:tblGrid>
                <a:gridCol w="477483"/>
                <a:gridCol w="3266933"/>
              </a:tblGrid>
              <a:tr h="161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Хулугурова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Татьяна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Шаракшинова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Саша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Изыкенова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Анастасия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Мадасов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Леонид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Администратор\Desktop\Тангуты\тангуты сити\фант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2" y="3422154"/>
            <a:ext cx="6108171" cy="3435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2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53" y="-36573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211197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9053728"/>
              </p:ext>
            </p:extLst>
          </p:nvPr>
        </p:nvGraphicFramePr>
        <p:xfrm>
          <a:off x="2339752" y="457021"/>
          <a:ext cx="4032448" cy="2629390"/>
        </p:xfrm>
        <a:graphic>
          <a:graphicData uri="http://schemas.openxmlformats.org/drawingml/2006/table">
            <a:tbl>
              <a:tblPr firstRow="1" firstCol="1" bandRow="1"/>
              <a:tblGrid>
                <a:gridCol w="696967"/>
                <a:gridCol w="3335481"/>
              </a:tblGrid>
              <a:tr h="5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Доржеев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Сергей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Чемезова Диана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Чемезова Светлана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Соколова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Оксана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Гаврилова Александра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 descr="C:\Users\Администратор\Desktop\Тангуты\IMG_20160518_163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8" y="3059805"/>
            <a:ext cx="6752347" cy="3798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5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7" y="-28321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22577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9673531"/>
              </p:ext>
            </p:extLst>
          </p:nvPr>
        </p:nvGraphicFramePr>
        <p:xfrm>
          <a:off x="1547664" y="494339"/>
          <a:ext cx="3528392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49935"/>
                <a:gridCol w="3078457"/>
              </a:tblGrid>
              <a:tr h="284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Доржеев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Владислав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Жербаков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Аполлон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Степанов Алексей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Гаранкин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Чингиз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Матханов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Петр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Буржатов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Андрей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Users\Администратор\Desktop\Тангуты\тангуты сити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339243"/>
            <a:ext cx="4666428" cy="353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99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white"/>
              </a:solidFill>
            </a:endParaRPr>
          </a:p>
        </p:txBody>
      </p:sp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1364335" y="620688"/>
            <a:ext cx="6715172" cy="8572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Наш девиз: Солнце, воздух и вода –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Наши лучшие друзья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1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136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304117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8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5452538"/>
              </p:ext>
            </p:extLst>
          </p:nvPr>
        </p:nvGraphicFramePr>
        <p:xfrm>
          <a:off x="1331640" y="1444725"/>
          <a:ext cx="3600400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459118"/>
                <a:gridCol w="3141282"/>
              </a:tblGrid>
              <a:tr h="39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Хуриганова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Евгения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Буржатова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Светлана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Амарова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Алина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 descr="C:\Users\Администратор\Desktop\Тангуты\IMG_25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46" y="436510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Тангуты\IMG_2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21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1654" y="7647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3618454"/>
              </p:ext>
            </p:extLst>
          </p:nvPr>
        </p:nvGraphicFramePr>
        <p:xfrm>
          <a:off x="251520" y="548680"/>
          <a:ext cx="3528392" cy="3820668"/>
        </p:xfrm>
        <a:graphic>
          <a:graphicData uri="http://schemas.openxmlformats.org/drawingml/2006/table">
            <a:tbl>
              <a:tblPr firstRow="1" firstCol="1" bandRow="1"/>
              <a:tblGrid>
                <a:gridCol w="449935"/>
                <a:gridCol w="3078457"/>
              </a:tblGrid>
              <a:tr h="6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Чемезова Екатерина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Хуриганова Тамара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Гиберт Леонид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Шатуев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Николай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Моксоева Надежда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Прокопьев Алексей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Дуденкова Людмила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Ирина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Жербакова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Евгения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Михайлов Баир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C:\Users\Администратор\Desktop\Тангуты\тангуты сити\WP_20160430_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92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65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304117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10 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класс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071679"/>
            <a:ext cx="5165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1619097"/>
              </p:ext>
            </p:extLst>
          </p:nvPr>
        </p:nvGraphicFramePr>
        <p:xfrm>
          <a:off x="1331640" y="980728"/>
          <a:ext cx="4464496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569305"/>
                <a:gridCol w="3895191"/>
              </a:tblGrid>
              <a:tr h="112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Молотов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Александр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 descr="C:\Users\Администратор\Desktop\Тангуты\«Казаки-разбойники» 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2809855" cy="3746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55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Desktop\Тангуты\«Казаки-разбойники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76672"/>
            <a:ext cx="3802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фотоотчет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72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дминистратор\Desktop\Тангуты\IMG_2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7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истратор\Desktop\Тангуты\IMG_25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1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дминистратор\Desktop\Тангуты\IMG_2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5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дминистратор\Desktop\Тангуты\IMG_25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25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дминистратор\Desktop\Тангуты\IMG_25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16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дминистратор\Desktop\Тангуты\IMG_2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92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64288" y="4034220"/>
            <a:ext cx="1835696" cy="282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Введение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759" y="1196752"/>
            <a:ext cx="74168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u="sng" dirty="0" smtClean="0"/>
              <a:t>Цель:</a:t>
            </a:r>
            <a:r>
              <a:rPr lang="ru-RU" sz="3300" b="1" dirty="0" smtClean="0"/>
              <a:t> </a:t>
            </a:r>
            <a:r>
              <a:rPr lang="ru-RU" sz="3300" dirty="0" smtClean="0"/>
              <a:t>изучение </a:t>
            </a:r>
            <a:r>
              <a:rPr lang="ru-RU" sz="3300" dirty="0"/>
              <a:t>проблем, связанных со здоровьем молодого поколения, привлечение внимания </a:t>
            </a:r>
            <a:r>
              <a:rPr lang="ru-RU" sz="3300" dirty="0" smtClean="0"/>
              <a:t>сверстников </a:t>
            </a:r>
            <a:r>
              <a:rPr lang="ru-RU" sz="3300" dirty="0"/>
              <a:t>к сохранению своего здоровья и здоровому образу жизни</a:t>
            </a:r>
            <a:r>
              <a:rPr lang="ru-RU" sz="3300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Для </a:t>
            </a:r>
            <a:r>
              <a:rPr lang="ru-RU" dirty="0"/>
              <a:t>достижения поставленной </a:t>
            </a:r>
            <a:r>
              <a:rPr lang="ru-RU" dirty="0" smtClean="0"/>
              <a:t>цели решались </a:t>
            </a:r>
            <a:r>
              <a:rPr lang="ru-RU" dirty="0"/>
              <a:t>следующие  </a:t>
            </a:r>
            <a:r>
              <a:rPr lang="ru-RU" b="1" u="sng" dirty="0"/>
              <a:t>задачи</a:t>
            </a:r>
            <a:r>
              <a:rPr lang="ru-RU" b="1" dirty="0"/>
              <a:t>:</a:t>
            </a:r>
          </a:p>
          <a:p>
            <a:pPr lvl="0">
              <a:buClr>
                <a:srgbClr val="8E58B6"/>
              </a:buClr>
              <a:buFont typeface="Wingdings" pitchFamily="2" charset="2"/>
              <a:buChar char="q"/>
            </a:pP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Формировать отношение детей к собственному здоровью</a:t>
            </a:r>
          </a:p>
          <a:p>
            <a:pPr lvl="0">
              <a:buClr>
                <a:srgbClr val="8E58B6"/>
              </a:buClr>
              <a:buFont typeface="Wingdings" pitchFamily="2" charset="2"/>
              <a:buChar char="q"/>
            </a:pP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Воспитание 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 раннего возраста здоровых привычек и навыков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5" descr="image61880279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53" y="0"/>
            <a:ext cx="1464147" cy="15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16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дминистратор\Desktop\Тангуты\IMG_25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78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дминистратор\Desktop\Тангуты\IMG_2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6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Администратор\Desktop\Тангуты\IMG_2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28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дминистратор\Desktop\Тангуты\IMG_25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58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Администратор\Desktop\Тангуты\IMG_2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23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дминистратор\Desktop\Тангуты\IMG_25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01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Администратор\Desktop\Тангуты\IMG_25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18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Администратор\Desktop\Тангуты\IMG_2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5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Администратор\Desktop\Тангуты\IMG_2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9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Администратор\Desktop\Тангуты\IMG_25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06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3618"/>
          <p:cNvSpPr>
            <a:spLocks noChangeAspect="1" noChangeArrowheads="1"/>
          </p:cNvSpPr>
          <p:nvPr/>
        </p:nvSpPr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1" name="Picture 9" descr="Video-on-the-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57158" y="285728"/>
            <a:ext cx="8508290" cy="1200329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65000"/>
                </a:schemeClr>
              </a:gs>
              <a:gs pos="35000">
                <a:schemeClr val="accent5">
                  <a:tint val="37000"/>
                  <a:satMod val="300000"/>
                  <a:alpha val="68000"/>
                </a:schemeClr>
              </a:gs>
              <a:gs pos="100000">
                <a:schemeClr val="accent5">
                  <a:tint val="15000"/>
                  <a:satMod val="350000"/>
                  <a:alpha val="69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cap="all" dirty="0">
                <a:ln w="1905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Польза подвижных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cap="all" dirty="0">
                <a:ln w="19050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игр для младших школьников</a:t>
            </a:r>
            <a:r>
              <a:rPr lang="ru-RU" sz="1300" b="1" dirty="0">
                <a:solidFill>
                  <a:srgbClr val="009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14595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Темы бесед с детьми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2353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Администратор\Desktop\Тангуты\IMG_25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2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Администратор\Desktop\Тангуты\IMG_2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69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Администратор\Desktop\Тангуты\IMG_2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7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Администратор\Desktop\Тангуты\IMG_2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75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Администратор\Desktop\Тангуты\IMG_25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5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Администратор\Desktop\Тангуты\IMG_2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4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Администратор\Desktop\Тангуты\IMG_25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30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Администратор\Desktop\Тангуты\IMG_25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52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Администратор\Desktop\Тангуты\IMG_25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1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Администратор\Desktop\Тангуты\IMG_25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88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iegi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84572" y="428604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7" y="1643050"/>
            <a:ext cx="4143373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Выяснили </a:t>
            </a:r>
            <a:r>
              <a:rPr lang="ru-RU" sz="2400" b="1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как влияют подвижные игры на развитие ребенка;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2400" b="1" dirty="0">
              <a:ln w="317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Подобрали </a:t>
            </a:r>
            <a:r>
              <a:rPr lang="ru-RU" sz="2400" b="1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подвижные игры, в которые можно играть в школе на переменах;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2400" b="1" dirty="0">
              <a:ln w="317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Ответили </a:t>
            </a:r>
            <a:r>
              <a:rPr lang="ru-RU" sz="2400" b="1" dirty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на вопрос: «В чем же главная заслуга подвижных игр для младших школьников?»</a:t>
            </a:r>
          </a:p>
        </p:txBody>
      </p:sp>
    </p:spTree>
    <p:extLst>
      <p:ext uri="{BB962C8B-B14F-4D97-AF65-F5344CB8AC3E}">
        <p14:creationId xmlns="" xmlns:p14="http://schemas.microsoft.com/office/powerpoint/2010/main" val="2022452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Администратор\Desktop\Тангуты\IMG_25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38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Администратор\Desktop\Тангуты\IMG_2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75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Администратор\Desktop\Тангуты\IMG_2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79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C:\Users\Администратор\Desktop\Тангуты\IMG_2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7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Администратор\Desktop\Тангуты\IMG_2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87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Администратор\Desktop\Тангуты\IMG_2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90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Администратор\Desktop\Тангуты\IMG_26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0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Администратор\Desktop\Тангуты\IMG_2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45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Администратор\Desktop\Тангуты\IMG_2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3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Администратор\Desktop\Тангуты\IMG_2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66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ym-born-i-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5620" y="58846"/>
            <a:ext cx="3398379" cy="6740307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chemeClr val="tx1"/>
                </a:solidFill>
              </a:rPr>
              <a:t>равильно </a:t>
            </a:r>
            <a:r>
              <a:rPr lang="ru-RU" sz="2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chemeClr val="tx1"/>
                </a:solidFill>
              </a:rPr>
              <a:t>выбранная игра под руководством доброжелательного и внимательного наставника позволяет одновременно проводить нравственное, эстетическое и трудовое воспитание. И самое интересное, что дети не замечают специального воздействия, а, следовательно, и не сопротивляются усвоению новых навыков.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19846842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дминистратор\Desktop\Тангуты\IMG_2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3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C:\Users\Администратор\Desktop\Тангуты\IMG_26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0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Администратор\Desktop\Тангуты\IMG_26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4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C:\Users\Администратор\Desktop\Тангуты\IMG_26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25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C:\Users\Администратор\Desktop\Тангуты\IMG_2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73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C:\Users\Администратор\Desktop\Тангуты\IMG_2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2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Users\Администратор\Desktop\Тангуты\IMG_26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4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Администратор\Desktop\Тангуты\IMG_2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49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Администратор\Desktop\Тангуты\IMG_2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29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C:\Users\Администратор\Desktop\Тангуты\IMG_26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23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sd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710880"/>
            <a:ext cx="4572000" cy="5909310"/>
          </a:xfrm>
          <a:prstGeom prst="rect">
            <a:avLst/>
          </a:prstGeom>
          <a:solidFill>
            <a:srgbClr val="92D050">
              <a:alpha val="3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>
                  <a:solidFill>
                    <a:prstClr val="black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Медики считают, что активные естественные физические движения способствуют благотворным физиологическим процессам в организме и улучшению работы всех внутренних органов и систем. Такие дети быстрее развиваются физически, меньше подвержены сезонным простудным заболеваниям и аллергиям. Они растут более сильными, ловкими и уверенными в своих способностях.</a:t>
            </a:r>
            <a:r>
              <a:rPr lang="ru-RU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/>
            </a:r>
            <a:br>
              <a:rPr lang="ru-RU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</a:br>
            <a:endParaRPr lang="ru-RU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2653" y="1351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</a:rPr>
              <a:t> Беседа </a:t>
            </a:r>
            <a:r>
              <a:rPr lang="ru-RU" sz="4800" b="1" dirty="0">
                <a:solidFill>
                  <a:srgbClr val="FF0000"/>
                </a:solidFill>
              </a:rPr>
              <a:t>с детьми</a:t>
            </a:r>
          </a:p>
        </p:txBody>
      </p:sp>
    </p:spTree>
    <p:extLst>
      <p:ext uri="{BB962C8B-B14F-4D97-AF65-F5344CB8AC3E}">
        <p14:creationId xmlns="" xmlns:p14="http://schemas.microsoft.com/office/powerpoint/2010/main" val="32389880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вощ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717032"/>
            <a:ext cx="1872208" cy="151216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7" name="Picture 3" descr="C:\Users\Дом\Documents\zdorov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08" y="1628800"/>
            <a:ext cx="1475656" cy="208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softEdge rad="127000"/>
          </a:effectLst>
        </p:spPr>
      </p:pic>
      <p:pic>
        <p:nvPicPr>
          <p:cNvPr id="22" name="Рисунок 21" descr="сса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5072" y="5181194"/>
            <a:ext cx="1440160" cy="17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Дом\Pictures\чччав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88640"/>
            <a:ext cx="951520" cy="149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214546" y="2801310"/>
            <a:ext cx="6715172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4400" i="1" dirty="0">
              <a:ln w="1905">
                <a:solidFill>
                  <a:srgbClr val="00349E">
                    <a:lumMod val="60000"/>
                    <a:lumOff val="40000"/>
                  </a:srgbClr>
                </a:solidFill>
              </a:ln>
              <a:solidFill>
                <a:srgbClr val="00349E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  <p:pic>
        <p:nvPicPr>
          <p:cNvPr id="18" name="Рисунок 17" descr="pr03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99778" y="2533140"/>
            <a:ext cx="144016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фрук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4410134" y="3978975"/>
            <a:ext cx="10081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x_14d78e9b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917" y="1679162"/>
            <a:ext cx="960107" cy="87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97509" cy="410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Администратор\Desktop\Тангуты\IMG_258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39" y="4243371"/>
            <a:ext cx="1279136" cy="959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истратор\Desktop\Тангуты\тангуты сити\WP_20160430_00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09" y="5133189"/>
            <a:ext cx="2391701" cy="1724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Тангуты\тангуты сити\молчанка.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28" y="5181194"/>
            <a:ext cx="2895644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истратор\Desktop\Тангуты\IMG_259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8" y="3427313"/>
            <a:ext cx="2274603" cy="1705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age61880279[1]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32" y="5229198"/>
            <a:ext cx="1464147" cy="15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34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hildren-run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4399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Интересно, что если заставлять ребенка многократно повторять, например, наклоны, то он быстро устанет и станет капризничать. Если же организовать игру, где требуется также много наклоняться, то дети, увлеченные игрой, не замечают усталости и весело проводят время.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000768"/>
            <a:ext cx="828680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 них в это время формируются двигательные навыки, развиваются мышцы и суставы. </a:t>
            </a:r>
          </a:p>
        </p:txBody>
      </p:sp>
    </p:spTree>
    <p:extLst>
      <p:ext uri="{BB962C8B-B14F-4D97-AF65-F5344CB8AC3E}">
        <p14:creationId xmlns="" xmlns:p14="http://schemas.microsoft.com/office/powerpoint/2010/main" val="3881146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8" y="4286250"/>
            <a:ext cx="8501062" cy="2354263"/>
          </a:xfrm>
          <a:prstGeom prst="rect">
            <a:avLst/>
          </a:prstGeom>
          <a:solidFill>
            <a:srgbClr val="92D050">
              <a:alpha val="59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prstClr val="black"/>
                </a:solidFill>
              </a:rPr>
              <a:t>Психологи уверены, что дети, регулярно принимающие участие в подвижных занятиях, получают положительные эмоции. Это позволяет ребенку избавиться от тревог и становиться более общительным. Важно, что в игре любой ребенок получает шанс раскрепоститься и без опасений попробовать что-то новое для себя, особенно, если взрослый руководитель уделяет равное внимание каждому участнику игры. </a:t>
            </a:r>
          </a:p>
        </p:txBody>
      </p:sp>
      <p:pic>
        <p:nvPicPr>
          <p:cNvPr id="1026" name="Picture 2" descr="C:\Users\Администратор\Desktop\Тангуты\IMG_2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3016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Бумажная">
  <a:themeElements>
    <a:clrScheme name="4_Бумажная 1">
      <a:dk1>
        <a:srgbClr val="4F271C"/>
      </a:dk1>
      <a:lt1>
        <a:srgbClr val="FFFFFF"/>
      </a:lt1>
      <a:dk2>
        <a:srgbClr val="000000"/>
      </a:dk2>
      <a:lt2>
        <a:srgbClr val="E7DEC9"/>
      </a:lt2>
      <a:accent1>
        <a:srgbClr val="3891A7"/>
      </a:accent1>
      <a:accent2>
        <a:srgbClr val="FEB80A"/>
      </a:accent2>
      <a:accent3>
        <a:srgbClr val="AAAAAA"/>
      </a:accent3>
      <a:accent4>
        <a:srgbClr val="DADADA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4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Бумажная 1">
        <a:dk1>
          <a:srgbClr val="4F271C"/>
        </a:dk1>
        <a:lt1>
          <a:srgbClr val="FFFFFF"/>
        </a:lt1>
        <a:dk2>
          <a:srgbClr val="000000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AAAAAA"/>
        </a:accent3>
        <a:accent4>
          <a:srgbClr val="DADADA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686</Words>
  <Application>Microsoft Office PowerPoint</Application>
  <PresentationFormat>Экран (4:3)</PresentationFormat>
  <Paragraphs>216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70</vt:i4>
      </vt:variant>
    </vt:vector>
  </HeadingPairs>
  <TitlesOfParts>
    <vt:vector size="85" baseType="lpstr">
      <vt:lpstr>Тема Office</vt:lpstr>
      <vt:lpstr>4_Бумажная</vt:lpstr>
      <vt:lpstr>2_Тема Office</vt:lpstr>
      <vt:lpstr>Апекс</vt:lpstr>
      <vt:lpstr>Аспект</vt:lpstr>
      <vt:lpstr>3_Тема Office</vt:lpstr>
      <vt:lpstr>1_Тема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Слайд 1</vt:lpstr>
      <vt:lpstr>Слайд 2</vt:lpstr>
      <vt:lpstr>Введение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и здоровье школьника</dc:title>
  <dc:creator>Администратор</dc:creator>
  <cp:lastModifiedBy>adm1n</cp:lastModifiedBy>
  <cp:revision>47</cp:revision>
  <dcterms:created xsi:type="dcterms:W3CDTF">2016-05-26T02:39:28Z</dcterms:created>
  <dcterms:modified xsi:type="dcterms:W3CDTF">2017-03-19T05:23:07Z</dcterms:modified>
</cp:coreProperties>
</file>