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9" autoAdjust="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E99C-F13E-4518-968A-6414DEFC9D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C57A-CA72-4915-9F5F-D53B039C07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185809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FD43-A2AC-4B61-AE81-8AC064A219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D2DF-B884-4322-AE59-FA30804162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403373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5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01713-4220-4DDF-A41C-BF9284FC65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427B-6DC7-4F05-AEF5-B4352C712A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509769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B9689-33B1-4A6D-BB96-5B110730A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D17BB-8295-40FD-AAAF-AB647423B0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86184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5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D22B-4CF5-4969-BF88-5743158686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CAB7-3DEE-4B80-A880-5AB470A724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093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1044-590C-4C70-A070-B3E8C26DEA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4C97-6CCC-4F0B-BB04-CAC1AA8884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67086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41" indent="0">
              <a:buNone/>
              <a:defRPr sz="2000" b="1"/>
            </a:lvl2pPr>
            <a:lvl3pPr marL="912885" indent="0">
              <a:buNone/>
              <a:defRPr sz="1800" b="1"/>
            </a:lvl3pPr>
            <a:lvl4pPr marL="1369328" indent="0">
              <a:buNone/>
              <a:defRPr sz="1600" b="1"/>
            </a:lvl4pPr>
            <a:lvl5pPr marL="1825769" indent="0">
              <a:buNone/>
              <a:defRPr sz="1600" b="1"/>
            </a:lvl5pPr>
            <a:lvl6pPr marL="2282213" indent="0">
              <a:buNone/>
              <a:defRPr sz="1600" b="1"/>
            </a:lvl6pPr>
            <a:lvl7pPr marL="2738654" indent="0">
              <a:buNone/>
              <a:defRPr sz="1600" b="1"/>
            </a:lvl7pPr>
            <a:lvl8pPr marL="3195088" indent="0">
              <a:buNone/>
              <a:defRPr sz="1600" b="1"/>
            </a:lvl8pPr>
            <a:lvl9pPr marL="365153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41" indent="0">
              <a:buNone/>
              <a:defRPr sz="2000" b="1"/>
            </a:lvl2pPr>
            <a:lvl3pPr marL="912885" indent="0">
              <a:buNone/>
              <a:defRPr sz="1800" b="1"/>
            </a:lvl3pPr>
            <a:lvl4pPr marL="1369328" indent="0">
              <a:buNone/>
              <a:defRPr sz="1600" b="1"/>
            </a:lvl4pPr>
            <a:lvl5pPr marL="1825769" indent="0">
              <a:buNone/>
              <a:defRPr sz="1600" b="1"/>
            </a:lvl5pPr>
            <a:lvl6pPr marL="2282213" indent="0">
              <a:buNone/>
              <a:defRPr sz="1600" b="1"/>
            </a:lvl6pPr>
            <a:lvl7pPr marL="2738654" indent="0">
              <a:buNone/>
              <a:defRPr sz="1600" b="1"/>
            </a:lvl7pPr>
            <a:lvl8pPr marL="3195088" indent="0">
              <a:buNone/>
              <a:defRPr sz="1600" b="1"/>
            </a:lvl8pPr>
            <a:lvl9pPr marL="365153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7750-EBD2-4D38-A864-B4F243305A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53550-00C6-4330-8274-5D08742CCC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65453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3879C-DF19-49B2-A7B4-4EBD82E380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FE0A6-D756-4FC4-8393-F57EE2CE29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46266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69B6-57EB-43CC-A030-DBCF39330C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D51EB-BF03-4251-AEDA-F7BBD2D714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68790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41" indent="0">
              <a:buNone/>
              <a:defRPr sz="1200"/>
            </a:lvl2pPr>
            <a:lvl3pPr marL="912885" indent="0">
              <a:buNone/>
              <a:defRPr sz="1000"/>
            </a:lvl3pPr>
            <a:lvl4pPr marL="1369328" indent="0">
              <a:buNone/>
              <a:defRPr sz="900"/>
            </a:lvl4pPr>
            <a:lvl5pPr marL="1825769" indent="0">
              <a:buNone/>
              <a:defRPr sz="900"/>
            </a:lvl5pPr>
            <a:lvl6pPr marL="2282213" indent="0">
              <a:buNone/>
              <a:defRPr sz="900"/>
            </a:lvl6pPr>
            <a:lvl7pPr marL="2738654" indent="0">
              <a:buNone/>
              <a:defRPr sz="900"/>
            </a:lvl7pPr>
            <a:lvl8pPr marL="3195088" indent="0">
              <a:buNone/>
              <a:defRPr sz="900"/>
            </a:lvl8pPr>
            <a:lvl9pPr marL="365153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FE9DE-4C34-4B7E-AB7D-06DE476650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9587-C760-4133-856C-6CE67504F0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506778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441" indent="0">
              <a:buNone/>
              <a:defRPr sz="2800"/>
            </a:lvl2pPr>
            <a:lvl3pPr marL="912885" indent="0">
              <a:buNone/>
              <a:defRPr sz="2400"/>
            </a:lvl3pPr>
            <a:lvl4pPr marL="1369328" indent="0">
              <a:buNone/>
              <a:defRPr sz="2000"/>
            </a:lvl4pPr>
            <a:lvl5pPr marL="1825769" indent="0">
              <a:buNone/>
              <a:defRPr sz="2000"/>
            </a:lvl5pPr>
            <a:lvl6pPr marL="2282213" indent="0">
              <a:buNone/>
              <a:defRPr sz="2000"/>
            </a:lvl6pPr>
            <a:lvl7pPr marL="2738654" indent="0">
              <a:buNone/>
              <a:defRPr sz="2000"/>
            </a:lvl7pPr>
            <a:lvl8pPr marL="3195088" indent="0">
              <a:buNone/>
              <a:defRPr sz="2000"/>
            </a:lvl8pPr>
            <a:lvl9pPr marL="3651537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41" indent="0">
              <a:buNone/>
              <a:defRPr sz="1200"/>
            </a:lvl2pPr>
            <a:lvl3pPr marL="912885" indent="0">
              <a:buNone/>
              <a:defRPr sz="1000"/>
            </a:lvl3pPr>
            <a:lvl4pPr marL="1369328" indent="0">
              <a:buNone/>
              <a:defRPr sz="900"/>
            </a:lvl4pPr>
            <a:lvl5pPr marL="1825769" indent="0">
              <a:buNone/>
              <a:defRPr sz="900"/>
            </a:lvl5pPr>
            <a:lvl6pPr marL="2282213" indent="0">
              <a:buNone/>
              <a:defRPr sz="900"/>
            </a:lvl6pPr>
            <a:lvl7pPr marL="2738654" indent="0">
              <a:buNone/>
              <a:defRPr sz="900"/>
            </a:lvl7pPr>
            <a:lvl8pPr marL="3195088" indent="0">
              <a:buNone/>
              <a:defRPr sz="900"/>
            </a:lvl8pPr>
            <a:lvl9pPr marL="365153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D5D4-2087-44CF-B38D-A28AD342A3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93DB-471F-4539-BEA6-E12C319B62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95232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1" tIns="45643" rIns="91281" bIns="45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1" tIns="45643" rIns="91281" bIns="45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281" tIns="45643" rIns="91281" bIns="4564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583C53-8268-4C75-8033-C2C12DF564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281" tIns="45643" rIns="91281" bIns="4564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281" tIns="45643" rIns="91281" bIns="4564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47D0DC-74C7-445C-93CC-16AD626ED8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27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4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8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32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7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38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432" indent="-228221" algn="l" defTabSz="9128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76" indent="-228221" algn="l" defTabSz="9128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318" indent="-228221" algn="l" defTabSz="9128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760" indent="-228221" algn="l" defTabSz="9128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1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85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28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69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13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54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88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37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48663" cy="490066"/>
          </a:xfrm>
        </p:spPr>
        <p:txBody>
          <a:bodyPr/>
          <a:lstStyle/>
          <a:p>
            <a:pPr marL="90170" indent="269240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Муниципальное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бюджетное общеобразовательное учреждение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Тангутская средняя общеобразовательная школа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549401"/>
            <a:ext cx="5853113" cy="339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36368" y="4577042"/>
            <a:ext cx="4369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 </a:t>
            </a:r>
            <a:r>
              <a:rPr lang="ru-RU" sz="2400" b="1" i="1" dirty="0"/>
              <a:t>Выполнил:  </a:t>
            </a:r>
            <a:endParaRPr lang="ru-RU" sz="2400" b="1" dirty="0"/>
          </a:p>
          <a:p>
            <a:r>
              <a:rPr lang="ru-RU" sz="2400" b="1" i="1" dirty="0"/>
              <a:t>Молотов Александр, </a:t>
            </a:r>
            <a:r>
              <a:rPr lang="ru-RU" sz="2400" b="1" i="1" dirty="0" smtClean="0"/>
              <a:t>10 </a:t>
            </a:r>
            <a:r>
              <a:rPr lang="ru-RU" sz="2400" b="1" i="1" dirty="0"/>
              <a:t>класс                                                            </a:t>
            </a:r>
            <a:endParaRPr lang="ru-RU" sz="2400" b="1" dirty="0"/>
          </a:p>
          <a:p>
            <a:r>
              <a:rPr lang="ru-RU" sz="2400" b="1" i="1" dirty="0"/>
              <a:t>Руководитель</a:t>
            </a:r>
            <a:r>
              <a:rPr lang="ru-RU" sz="2400" b="1" i="1" dirty="0" smtClean="0"/>
              <a:t>:                                                           Исидорова </a:t>
            </a:r>
            <a:r>
              <a:rPr lang="ru-RU" sz="2400" b="1" i="1" dirty="0"/>
              <a:t>С.В. </a:t>
            </a:r>
            <a:endParaRPr lang="ru-RU" sz="2400" b="1" i="1" dirty="0" smtClean="0"/>
          </a:p>
          <a:p>
            <a:r>
              <a:rPr lang="ru-RU" sz="2400" b="1" i="1" dirty="0" smtClean="0"/>
              <a:t> </a:t>
            </a:r>
          </a:p>
          <a:p>
            <a:r>
              <a:rPr lang="ru-RU" sz="2400" b="1" i="1" dirty="0" smtClean="0"/>
              <a:t>2016 год                                                                                                     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318944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Первые симптомы плоскостопия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0287" y="1556792"/>
            <a:ext cx="6480720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• ваша обувь стоптана и изношена с внутренней стороны</a:t>
            </a:r>
            <a:endParaRPr lang="ru-RU" sz="1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35941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• ноги быстро утомляются при ходьбе и работе на ногах</a:t>
            </a:r>
            <a:endParaRPr lang="ru-RU" sz="1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35941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• появляется усталость и боли в ногах к концу дня, судороги, чувство тяжести</a:t>
            </a:r>
            <a:endParaRPr lang="ru-RU" sz="1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35941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• отечность в области лодыжек</a:t>
            </a:r>
            <a:endParaRPr lang="ru-RU" sz="1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35941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• очень трудно ходить на каблуках</a:t>
            </a:r>
            <a:endParaRPr lang="ru-RU" sz="1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35941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• нога словно выросла - приходится покупать обувь на размер больше (особенно по ширине)</a:t>
            </a:r>
            <a:b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• стопа стала широкой настолько, что вы уже не влезаете в любимые туфли.</a:t>
            </a:r>
            <a:endParaRPr lang="ru-RU" sz="12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1910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5941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2-ая часть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39135"/>
            <a:ext cx="7920880" cy="479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Анкетирование и опыты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Исследования проводились в два этапа. На первом (предварительном) этапе с 15 по 26 января 2016 года были обоснованы гипотеза, цель и задачи исследования, проведены анализ и обработка данных научно-методической литературы, тестирование для выявления плоскостопия у учеников.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 втором этапе с 27 января по 2 февраля 2016 года с целью профилактики плоскостопия у учеников проводилось ознакомление с комплексом профилактических упражнений.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35941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Нам хотелось узнать, что знают о плоскостопии ученики 8 и 9 классов нашей школы. Поэтому мы разработали анкеты и провели анкетирование в классах. 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7773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59410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Анкета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(результат)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8109" y="1700808"/>
            <a:ext cx="6768752" cy="3580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1.Обувь стоптана и изношена с внутренней стороны – 3чел.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2.Ноги быстро утомляются при ходьбе и продолжительных подвижных играх – 5чел.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3. Появляется усталость и боли в ногах к концу дня, чувство тяжести – 10 чел.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4. Знают о такой болезни, как плоскостопие – 20 чел.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5. У кого есть это заболевание ног – 6 чел. не знают, 14 чел. считают, что нет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6. Как вы считаете, эта болезнь лечится? – да, лечится – 20 чел.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4775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Опыт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№1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r>
              <a:rPr lang="ru-RU" sz="3200" dirty="0" smtClean="0">
                <a:ea typeface="Calibri"/>
                <a:cs typeface="Times New Roman"/>
              </a:rPr>
              <a:t/>
            </a:r>
            <a:br>
              <a:rPr lang="ru-RU" sz="3200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96752"/>
            <a:ext cx="77768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Тема: «Проверка на наличие плоскостопия»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sz="20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Опыт на определение плоскостопия.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Оборудование: лист бумаги, крем, ручка.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Ход работы: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1.Берем лист бумаги и крем детский (жирный)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2. Наносим крем на подошву стопы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3. Наступаем на бумагу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4. Внимательно рассматриваем жирный отпечаток стопы.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5. Вывод.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Вывод: Мы провели опыт№1 и выявили, что из 20 человек плоскостопие обнаружено у 5-х человек.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4530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Опыт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№2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908720"/>
            <a:ext cx="7704856" cy="589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Тема: «Определение степени плоскостопия»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Цель: Определить степень плоскостопия.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Оборудование: зеленка, лист бумаги, ручка, линейка.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Ход работы: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1.Берем лист бумаги и зеленку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2. Раствором зеленки смазываем подошву стопы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3. Получаем отпечаток стопы на чистом листе бумаги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4. Внимательно рассматриваем отпечаток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стопы.</a:t>
            </a:r>
            <a:endParaRPr lang="ru-RU" sz="1400" b="1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5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. Определяем степень плоскостопия. </a:t>
            </a:r>
            <a:endParaRPr lang="ru-RU" sz="2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35941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Вывод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 Мы провели опыт№2 и выявили, что плоскостопие обнаружено у 5-х человек, уплощение – 5-х человек, нормальная стопа – у 15 человек.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98513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Заключение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08720"/>
            <a:ext cx="7776864" cy="5657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Целью нашего исследования стало изучение заболевания ног, а именно плоскостопие, у 8 и 9 классов. В процессе исследования задачи, поставленные нами, были решены.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35941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Для осуществления цели и решения задач нашего исследования мы изучили литературу по теме; побеседовали с учащимися школы; составили график работы нашего исследования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провели анкетирование, которые нами были обработаны. Подобрали упражнения для профилактики и лечения, провели опыты, подвели итоги и сделали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выводы. В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своей работе нам это удалось рассмотреть, проверить и доказать.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35941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Все хотят, чтобы дети рождались здоровыми и у них не было такого заболевания, как плоскостопие. Ведь врожденное заболевание лечится тяжелее, чем приобретенное. А со вторым справиться можно, если дети будут владеть информацией по этой проблеме.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077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2074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   Приложение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 descr="http://helportoped.ru/wp-content/uploads/2014/10/poperechnoe-ploskostopie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33616"/>
            <a:ext cx="7920037" cy="5151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322303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vashaspina.ru/wp-content/uploads/2013/02/%D0%B2%D0%B8%D0%B4%D1%8B-%D0%BF%D0%BB%D0%BE%D1%81%D0%BA%D0%BE%D1%81%D1%82%D0%BE%D0%BF%D0%B8%D1%8F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704855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480215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echimrebenka.ru/wp-content/uploads/2014/03/1374912768_upr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992888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783751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ortopedia03.ru/wp-content/uploads/2015/09/img16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63284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s3-arz.ru/images/cms/data/zdor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7632848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24548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/>
          <a:lstStyle/>
          <a:p>
            <a:pPr indent="35941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Актуальность. 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92696"/>
            <a:ext cx="7992888" cy="5615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последние десятилетия гиподинамия охватывает всё более молодые слои населения. Растут поколения «компьютерных» мальчиков и девочек, предпочитающих детским забавам на природе многочасовое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ссутуливание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 компьютера или «валяние» у телевизора. Рассказы о «босоногом» детстве и спортивной юности можно услышать, разве что, от бабушек и дедушек. Как результат — на школьных медосмотрах всё чаще звучат два диагноза — «нарушения осанки» и «плоскостопие».</a:t>
            </a:r>
            <a:endParaRPr lang="ru-RU" sz="1200" b="1" dirty="0">
              <a:ea typeface="Calibri"/>
              <a:cs typeface="Times New Roman"/>
            </a:endParaRPr>
          </a:p>
          <a:p>
            <a:pPr indent="35941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же у человека имеется плоскостопие, его организм при ходьбе попадает в экстремальную ситуацию, чем-то напоминающую езду на телеге с железными колесами по булыжной мостовой. При этом достается и суставам, и позвоночнику, и мозгу. Суставы ног начинают быстрее изнашиваться. Позвоночник искривляется, чтобы создать дополнительную пружину-амортизатор для защиты мозга. А сам мозг, уставший от чрезмерных сотрясений, отвечает постоянными головными болями. Человек чувствует себя разбитым, но даже не догадывается, что причина его недомогания — плоскостопие. А казалось бы, такая мелочь, немножко свернутая внутрь стопа.</a:t>
            </a:r>
            <a:endParaRPr lang="ru-RU" sz="1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0632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dn.imgbb.ru/user/16/167699/201407/cfe18c73aed90650588bec323e72ffd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992888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465239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pp.vk.me/c622317/v622317208/44ebf/0Di1eu9p8A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99288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721421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anionmarket.com.ua/image/data/Kovrik/massazhnyj-kovrik-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9928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866289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5941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Обоснование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выбранной темы.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196752"/>
            <a:ext cx="59584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Мы стали замечать, что некоторые ученики нашей школы ходят «шаркающей» походкой, объясняя это тем, что болят ноги. Из беседы с учителем физкультуры Светланой Васильевной я узнал, что причиной может быть плоскостопие. Мы заинтересовались этой темой и решили провести исследование на тему «Плоскостопие у школьников».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3516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5941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работы: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132856"/>
            <a:ext cx="640871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Подробное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изучение плоскостопия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 Способы профилактики и лечения данного заболевания.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804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Задачи: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705163"/>
            <a:ext cx="583264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1. Изучить литературу по теме.</a:t>
            </a:r>
            <a:b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2. Провести беседу и анкетирование с учащимися 8 и 9 класса.</a:t>
            </a:r>
            <a:b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3. Провести практическую работу на выявление плоскостопия.</a:t>
            </a:r>
            <a:b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4. Подобрать упражнения для профилактики и лечения плоскостопия.</a:t>
            </a:r>
            <a:b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5. Подвести итоги и сделать выводы.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4955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Гипотеза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700808"/>
            <a:ext cx="676875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Мы предполагаем, что использование комплексов коррекционно-профилактических упражнений позволят предотвратить плоскостопие у детей школьного возраста.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8206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Объект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исследования: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9479" y="2060848"/>
            <a:ext cx="590465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методы коррекционно-профилактической помощи при плоскостопии у детей школьного возраста.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3027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Предмет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исследования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556792"/>
            <a:ext cx="676875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Упражнения с детьми школьного возраста.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276872"/>
            <a:ext cx="756084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Практическая значимость результатов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исследования: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 </a:t>
            </a:r>
            <a:endParaRPr lang="ru-RU" sz="36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9838" y="4005064"/>
            <a:ext cx="546838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Материалы исследования могут быть использованы для диагностики и профилактики плоскостопия.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0366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59410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1-ая часть работы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068960"/>
            <a:ext cx="4040188" cy="639762"/>
          </a:xfrm>
        </p:spPr>
        <p:txBody>
          <a:bodyPr/>
          <a:lstStyle/>
          <a:p>
            <a:r>
              <a:rPr lang="ru-RU" dirty="0"/>
              <a:t>Плоскостопие - это уплощение сводов стопы и полная потеря всех её амортизирующих функций.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1844824"/>
            <a:ext cx="4040188" cy="395128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6" y="1556792"/>
            <a:ext cx="4257799" cy="3951288"/>
          </a:xfrm>
        </p:spPr>
        <p:txBody>
          <a:bodyPr/>
          <a:lstStyle/>
          <a:p>
            <a:pPr indent="359410"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Врожденное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плоскостопие встречается довольно редко и является следствием внутриутробных пороков развития стопы.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359410"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Приобретенное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плоскостопие встречается в любом возрасте, бывает 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травматическим, паралитическим, рахитическим, статическим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31747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</TotalTime>
  <Words>496</Words>
  <Application>Microsoft Office PowerPoint</Application>
  <PresentationFormat>Экран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     Муниципальное бюджетное общеобразовательное учреждение Тангутская средняя общеобразовательная школа </vt:lpstr>
      <vt:lpstr>Актуальность.  </vt:lpstr>
      <vt:lpstr> Обоснование выбранной темы.  </vt:lpstr>
      <vt:lpstr> Цель работы:  </vt:lpstr>
      <vt:lpstr>Задачи:</vt:lpstr>
      <vt:lpstr> Гипотеза:  </vt:lpstr>
      <vt:lpstr> Объект исследования:  </vt:lpstr>
      <vt:lpstr> Предмет исследования:  </vt:lpstr>
      <vt:lpstr>1-ая часть работы </vt:lpstr>
      <vt:lpstr>Первые симптомы плоскостопия</vt:lpstr>
      <vt:lpstr>2-ая часть </vt:lpstr>
      <vt:lpstr> Анкета (результат) </vt:lpstr>
      <vt:lpstr>  Опыт №1  </vt:lpstr>
      <vt:lpstr> Опыт №2 </vt:lpstr>
      <vt:lpstr> Заключение </vt:lpstr>
      <vt:lpstr>    Приложение 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adm1n</cp:lastModifiedBy>
  <cp:revision>14</cp:revision>
  <dcterms:created xsi:type="dcterms:W3CDTF">2016-02-03T02:32:29Z</dcterms:created>
  <dcterms:modified xsi:type="dcterms:W3CDTF">2017-03-19T05:23:58Z</dcterms:modified>
</cp:coreProperties>
</file>